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4.xml.rels" ContentType="application/vnd.openxmlformats-package.relationships+xml"/>
  <Override PartName="/ppt/notesSlides/notesSlide4.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jpeg" ContentType="image/jpeg"/>
  <Override PartName="/ppt/media/image11.png" ContentType="image/png"/>
  <Override PartName="/ppt/media/image6.png" ContentType="image/png"/>
  <Override PartName="/ppt/media/image4.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media/image5.png" ContentType="image/png"/>
  <Override PartName="/ppt/media/image10.png" ContentType="image/png"/>
  <Override PartName="/ppt/media/image2.png" ContentType="image/png"/>
  <Override PartName="/ppt/media/image3.jpeg" ContentType="image/jpeg"/>
  <Override PartName="/ppt/media/image1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it-IT" sz="4400" spc="-1" strike="noStrike">
                <a:latin typeface="Arial"/>
              </a:rPr>
              <a:t>Fai clic per spostare la diapositiva</a:t>
            </a:r>
            <a:endParaRPr b="0" lang="it-IT" sz="4400" spc="-1" strike="noStrike">
              <a:latin typeface="Arial"/>
            </a:endParaRPr>
          </a:p>
        </p:txBody>
      </p:sp>
      <p:sp>
        <p:nvSpPr>
          <p:cNvPr id="79" name="PlaceHolder 2"/>
          <p:cNvSpPr>
            <a:spLocks noGrp="1"/>
          </p:cNvSpPr>
          <p:nvPr>
            <p:ph type="body"/>
          </p:nvPr>
        </p:nvSpPr>
        <p:spPr>
          <a:xfrm>
            <a:off x="756000" y="5078520"/>
            <a:ext cx="6047640" cy="4811040"/>
          </a:xfrm>
          <a:prstGeom prst="rect">
            <a:avLst/>
          </a:prstGeom>
        </p:spPr>
        <p:txBody>
          <a:bodyPr lIns="0" rIns="0" tIns="0" bIns="0">
            <a:noAutofit/>
          </a:bodyPr>
          <a:p>
            <a:r>
              <a:rPr b="0" lang="it-IT" sz="2000" spc="-1" strike="noStrike">
                <a:latin typeface="Arial"/>
              </a:rPr>
              <a:t>Fai clic per modificare il formato delle note</a:t>
            </a:r>
            <a:endParaRPr b="0" lang="it-IT" sz="2000" spc="-1" strike="noStrike">
              <a:latin typeface="Arial"/>
            </a:endParaRPr>
          </a:p>
        </p:txBody>
      </p:sp>
      <p:sp>
        <p:nvSpPr>
          <p:cNvPr id="80" name="PlaceHolder 3"/>
          <p:cNvSpPr>
            <a:spLocks noGrp="1"/>
          </p:cNvSpPr>
          <p:nvPr>
            <p:ph type="hdr"/>
          </p:nvPr>
        </p:nvSpPr>
        <p:spPr>
          <a:xfrm>
            <a:off x="0" y="0"/>
            <a:ext cx="3280680" cy="534240"/>
          </a:xfrm>
          <a:prstGeom prst="rect">
            <a:avLst/>
          </a:prstGeom>
        </p:spPr>
        <p:txBody>
          <a:bodyPr lIns="0" rIns="0" tIns="0" bIns="0">
            <a:noAutofit/>
          </a:bodyPr>
          <a:p>
            <a:r>
              <a:rPr b="0" lang="it-IT" sz="1400" spc="-1" strike="noStrike">
                <a:latin typeface="Times New Roman"/>
              </a:rPr>
              <a:t>&lt;intestazione&gt;</a:t>
            </a:r>
            <a:endParaRPr b="0" lang="it-IT" sz="1400" spc="-1" strike="noStrike">
              <a:latin typeface="Times New Roman"/>
            </a:endParaRPr>
          </a:p>
        </p:txBody>
      </p:sp>
      <p:sp>
        <p:nvSpPr>
          <p:cNvPr id="81" name="PlaceHolder 4"/>
          <p:cNvSpPr>
            <a:spLocks noGrp="1"/>
          </p:cNvSpPr>
          <p:nvPr>
            <p:ph type="dt"/>
          </p:nvPr>
        </p:nvSpPr>
        <p:spPr>
          <a:xfrm>
            <a:off x="4278960" y="0"/>
            <a:ext cx="3280680" cy="534240"/>
          </a:xfrm>
          <a:prstGeom prst="rect">
            <a:avLst/>
          </a:prstGeom>
        </p:spPr>
        <p:txBody>
          <a:bodyPr lIns="0" rIns="0" tIns="0" bIns="0">
            <a:noAutofit/>
          </a:bodyPr>
          <a:p>
            <a:pPr algn="r"/>
            <a:r>
              <a:rPr b="0" lang="it-IT" sz="1400" spc="-1" strike="noStrike">
                <a:latin typeface="Times New Roman"/>
              </a:rPr>
              <a:t>&lt;data/ora&gt;</a:t>
            </a:r>
            <a:endParaRPr b="0" lang="it-IT" sz="1400" spc="-1" strike="noStrike">
              <a:latin typeface="Times New Roman"/>
            </a:endParaRPr>
          </a:p>
        </p:txBody>
      </p:sp>
      <p:sp>
        <p:nvSpPr>
          <p:cNvPr id="82" name="PlaceHolder 5"/>
          <p:cNvSpPr>
            <a:spLocks noGrp="1"/>
          </p:cNvSpPr>
          <p:nvPr>
            <p:ph type="ftr"/>
          </p:nvPr>
        </p:nvSpPr>
        <p:spPr>
          <a:xfrm>
            <a:off x="0" y="10157400"/>
            <a:ext cx="3280680" cy="534240"/>
          </a:xfrm>
          <a:prstGeom prst="rect">
            <a:avLst/>
          </a:prstGeom>
        </p:spPr>
        <p:txBody>
          <a:bodyPr lIns="0" rIns="0" tIns="0" bIns="0" anchor="b">
            <a:noAutofit/>
          </a:bodyPr>
          <a:p>
            <a:r>
              <a:rPr b="0" lang="it-IT" sz="1400" spc="-1" strike="noStrike">
                <a:latin typeface="Times New Roman"/>
              </a:rPr>
              <a:t>&lt;piè di pagina&gt;</a:t>
            </a:r>
            <a:endParaRPr b="0" lang="it-IT" sz="1400" spc="-1" strike="noStrike">
              <a:latin typeface="Times New Roman"/>
            </a:endParaRPr>
          </a:p>
        </p:txBody>
      </p:sp>
      <p:sp>
        <p:nvSpPr>
          <p:cNvPr id="8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0EC608D9-75FC-4C14-9BDB-1771240E69E0}" type="slidenum">
              <a:rPr b="0" lang="it-IT" sz="1400" spc="-1" strike="noStrike">
                <a:latin typeface="Times New Roman"/>
              </a:rPr>
              <a:t>&lt;numero&gt;</a:t>
            </a:fld>
            <a:endParaRPr b="0" lang="it-IT"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685800" y="1143000"/>
            <a:ext cx="5485320" cy="3085200"/>
          </a:xfrm>
          <a:prstGeom prst="rect">
            <a:avLst/>
          </a:prstGeom>
        </p:spPr>
      </p:sp>
      <p:sp>
        <p:nvSpPr>
          <p:cNvPr id="12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gn="just">
              <a:lnSpc>
                <a:spcPct val="90000"/>
              </a:lnSpc>
              <a:spcBef>
                <a:spcPts val="1001"/>
              </a:spcBef>
              <a:tabLst>
                <a:tab algn="l" pos="0"/>
              </a:tabLst>
            </a:pPr>
            <a:r>
              <a:rPr b="0" lang="en-US" sz="2000" spc="-1" strike="noStrike">
                <a:latin typeface="Arial"/>
              </a:rPr>
              <a:t>Runge Kutta integrators in gradient descent field with learning rate computed in a suitable way (in the formula) converges to the optimal solution at the rate O(N^-2), which for Runge Kutta 4, that we implemented, is  O(N^-8/5).</a:t>
            </a:r>
            <a:endParaRPr b="0" lang="it-IT" sz="2000" spc="-1" strike="noStrike">
              <a:latin typeface="Arial"/>
            </a:endParaRPr>
          </a:p>
          <a:p>
            <a:pPr marL="216000" indent="-215280" algn="just">
              <a:lnSpc>
                <a:spcPct val="90000"/>
              </a:lnSpc>
              <a:spcBef>
                <a:spcPts val="1001"/>
              </a:spcBef>
              <a:tabLst>
                <a:tab algn="l" pos="0"/>
              </a:tabLst>
            </a:pPr>
            <a:r>
              <a:rPr b="0" lang="en-US" sz="2000" spc="-1" strike="noStrike">
                <a:latin typeface="Arial"/>
              </a:rPr>
              <a:t>This method introduces a new local flatness condition for the objective function, under which Runge-Kutta discretization obtains convergence rates even faster than O(N^-2), without requiring high-order integrators. In particular, if the objective is locally flat around a minimum, by using only gradient information we can obtain a convergence rate of O(-p), where p quantifies the degree of local flatness.</a:t>
            </a:r>
            <a:endParaRPr b="0" lang="it-IT" sz="2000" spc="-1" strike="noStrike">
              <a:latin typeface="Arial"/>
            </a:endParaRPr>
          </a:p>
          <a:p>
            <a:pPr marL="216000" indent="-215280">
              <a:lnSpc>
                <a:spcPct val="100000"/>
              </a:lnSpc>
              <a:tabLst>
                <a:tab algn="l" pos="0"/>
              </a:tabLst>
            </a:pPr>
            <a:endParaRPr b="0" lang="it-IT" sz="2000" spc="-1" strike="noStrike">
              <a:latin typeface="Arial"/>
            </a:endParaRPr>
          </a:p>
        </p:txBody>
      </p:sp>
      <p:sp>
        <p:nvSpPr>
          <p:cNvPr id="12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D0F57F8-53F3-4225-BF8E-6629BC25224A}" type="slidenum">
              <a:rPr b="0" lang="en-US" sz="1200" spc="-1" strike="noStrike">
                <a:solidFill>
                  <a:srgbClr val="000000"/>
                </a:solidFill>
                <a:latin typeface="Times New Roman"/>
              </a:rPr>
              <a:t>&lt;numero&gt;</a:t>
            </a:fld>
            <a:endParaRPr b="0" lang="it-IT"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6" descr="Celestia-R1---OverlayTitleHD.png"/>
          <p:cNvPicPr/>
          <p:nvPr/>
        </p:nvPicPr>
        <p:blipFill>
          <a:blip r:embed="rId3"/>
          <a:stretch/>
        </p:blipFill>
        <p:spPr>
          <a:xfrm>
            <a:off x="0" y="0"/>
            <a:ext cx="12187800" cy="6855120"/>
          </a:xfrm>
          <a:prstGeom prst="rect">
            <a:avLst/>
          </a:prstGeom>
          <a:ln>
            <a:noFill/>
          </a:ln>
        </p:spPr>
      </p:pic>
      <p:sp>
        <p:nvSpPr>
          <p:cNvPr id="1"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it-IT" sz="1800" spc="-1" strike="noStrike">
                <a:latin typeface="Arial"/>
              </a:rPr>
              <a:t>Fai clic per modificare il formato del testo del titolo</a:t>
            </a:r>
            <a:endParaRPr b="0" lang="it-IT" sz="1800" spc="-1" strike="noStrike">
              <a:latin typeface="Arial"/>
            </a:endParaRPr>
          </a:p>
        </p:txBody>
      </p:sp>
      <p:sp>
        <p:nvSpPr>
          <p:cNvPr id="2"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it-IT" sz="1800" spc="-1" strike="noStrike">
                <a:latin typeface="Arial"/>
              </a:rPr>
              <a:t>Fai clic per modificare il formato del testo della struttura</a:t>
            </a:r>
            <a:endParaRPr b="0" lang="it-IT" sz="1800" spc="-1" strike="noStrike">
              <a:latin typeface="Arial"/>
            </a:endParaRPr>
          </a:p>
          <a:p>
            <a:pPr lvl="1" marL="864000" indent="-324000">
              <a:spcBef>
                <a:spcPts val="1134"/>
              </a:spcBef>
              <a:buClr>
                <a:srgbClr val="ffffff"/>
              </a:buClr>
              <a:buSzPct val="75000"/>
              <a:buFont typeface="Symbol" charset="2"/>
              <a:buChar char=""/>
            </a:pPr>
            <a:r>
              <a:rPr b="0" lang="it-IT" sz="1800" spc="-1" strike="noStrike">
                <a:latin typeface="Arial"/>
              </a:rPr>
              <a:t>Secondo livello struttura</a:t>
            </a:r>
            <a:endParaRPr b="0" lang="it-IT" sz="1800" spc="-1" strike="noStrike">
              <a:latin typeface="Arial"/>
            </a:endParaRPr>
          </a:p>
          <a:p>
            <a:pPr lvl="2" marL="1296000" indent="-288000">
              <a:spcBef>
                <a:spcPts val="850"/>
              </a:spcBef>
              <a:buClr>
                <a:srgbClr val="ffffff"/>
              </a:buClr>
              <a:buSzPct val="45000"/>
              <a:buFont typeface="Wingdings" charset="2"/>
              <a:buChar char=""/>
            </a:pPr>
            <a:r>
              <a:rPr b="0" lang="it-IT" sz="1800" spc="-1" strike="noStrike">
                <a:latin typeface="Arial"/>
              </a:rPr>
              <a:t>Terzo livello struttura</a:t>
            </a:r>
            <a:endParaRPr b="0" lang="it-IT" sz="1800" spc="-1" strike="noStrike">
              <a:latin typeface="Arial"/>
            </a:endParaRPr>
          </a:p>
          <a:p>
            <a:pPr lvl="3" marL="1728000" indent="-216000">
              <a:spcBef>
                <a:spcPts val="567"/>
              </a:spcBef>
              <a:buClr>
                <a:srgbClr val="ffffff"/>
              </a:buClr>
              <a:buSzPct val="75000"/>
              <a:buFont typeface="Symbol" charset="2"/>
              <a:buChar char=""/>
            </a:pPr>
            <a:r>
              <a:rPr b="0" lang="it-IT" sz="1800" spc="-1" strike="noStrike">
                <a:latin typeface="Arial"/>
              </a:rPr>
              <a:t>Quarto livello struttura</a:t>
            </a:r>
            <a:endParaRPr b="0" lang="it-IT" sz="1800" spc="-1" strike="noStrike">
              <a:latin typeface="Arial"/>
            </a:endParaRPr>
          </a:p>
          <a:p>
            <a:pPr lvl="4" marL="2160000" indent="-216000">
              <a:spcBef>
                <a:spcPts val="283"/>
              </a:spcBef>
              <a:buClr>
                <a:srgbClr val="ffffff"/>
              </a:buClr>
              <a:buSzPct val="45000"/>
              <a:buFont typeface="Wingdings" charset="2"/>
              <a:buChar char=""/>
            </a:pPr>
            <a:r>
              <a:rPr b="0" lang="it-IT" sz="1800" spc="-1" strike="noStrike">
                <a:latin typeface="Arial"/>
              </a:rPr>
              <a:t>Quinto livello struttura</a:t>
            </a:r>
            <a:endParaRPr b="0" lang="it-IT" sz="1800" spc="-1" strike="noStrike">
              <a:latin typeface="Arial"/>
            </a:endParaRPr>
          </a:p>
          <a:p>
            <a:pPr lvl="5" marL="2592000" indent="-216000">
              <a:spcBef>
                <a:spcPts val="283"/>
              </a:spcBef>
              <a:buClr>
                <a:srgbClr val="ffffff"/>
              </a:buClr>
              <a:buSzPct val="45000"/>
              <a:buFont typeface="Wingdings" charset="2"/>
              <a:buChar char=""/>
            </a:pPr>
            <a:r>
              <a:rPr b="0" lang="it-IT" sz="1800" spc="-1" strike="noStrike">
                <a:latin typeface="Arial"/>
              </a:rPr>
              <a:t>Sesto livello struttura</a:t>
            </a:r>
            <a:endParaRPr b="0" lang="it-IT" sz="1800" spc="-1" strike="noStrike">
              <a:latin typeface="Arial"/>
            </a:endParaRPr>
          </a:p>
          <a:p>
            <a:pPr lvl="6" marL="3024000" indent="-216000">
              <a:spcBef>
                <a:spcPts val="283"/>
              </a:spcBef>
              <a:buClr>
                <a:srgbClr val="ffffff"/>
              </a:buClr>
              <a:buSzPct val="45000"/>
              <a:buFont typeface="Wingdings" charset="2"/>
              <a:buChar char=""/>
            </a:pPr>
            <a:r>
              <a:rPr b="0" lang="it-IT" sz="1800" spc="-1" strike="noStrike">
                <a:latin typeface="Arial"/>
              </a:rPr>
              <a:t>Settimo livello struttura</a:t>
            </a:r>
            <a:endParaRPr b="0" lang="it-IT"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9" name="Picture 6" descr="Celestia-R1---OverlayContentHD.png"/>
          <p:cNvPicPr/>
          <p:nvPr/>
        </p:nvPicPr>
        <p:blipFill>
          <a:blip r:embed="rId3"/>
          <a:stretch/>
        </p:blipFill>
        <p:spPr>
          <a:xfrm>
            <a:off x="0" y="0"/>
            <a:ext cx="12187800" cy="6855120"/>
          </a:xfrm>
          <a:prstGeom prst="rect">
            <a:avLst/>
          </a:prstGeom>
          <a:ln>
            <a:noFill/>
          </a:ln>
        </p:spPr>
      </p:pic>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ffffff"/>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ffffff"/>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ffffff"/>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ffffff"/>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ffffff"/>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ffffff"/>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slideLayout" Target="../slideLayouts/slideLayout13.xml"/><Relationship Id="rId10"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hal.archives-ouvertes.fr/hal-02483988/file/turinici_ayadi2020-rk-adaptive-sgd.pdf" TargetMode="External"/><Relationship Id="rId2" Type="http://schemas.openxmlformats.org/officeDocument/2006/relationships/hyperlink" Target="https://arxiv.org/abs/1805.00521"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3962520" y="1964160"/>
            <a:ext cx="7196760" cy="24202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r>
              <a:rPr b="1" lang="en-US" sz="4800" spc="-1" strike="noStrike" cap="all">
                <a:solidFill>
                  <a:srgbClr val="ffffff"/>
                </a:solidFill>
                <a:latin typeface="Calibri Light"/>
                <a:ea typeface="DejaVu Sans"/>
              </a:rPr>
              <a:t> </a:t>
            </a:r>
            <a:endParaRPr b="0" lang="it-IT" sz="4800" spc="-1" strike="noStrike">
              <a:latin typeface="Arial"/>
            </a:endParaRPr>
          </a:p>
        </p:txBody>
      </p:sp>
      <p:sp>
        <p:nvSpPr>
          <p:cNvPr id="85" name="CustomShape 2"/>
          <p:cNvSpPr/>
          <p:nvPr/>
        </p:nvSpPr>
        <p:spPr>
          <a:xfrm>
            <a:off x="4248000" y="1447200"/>
            <a:ext cx="7703640" cy="2800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A faster rate in the framework of Gradient Descent</a:t>
            </a:r>
            <a:endParaRPr b="0" lang="it-IT" sz="5400" spc="-1" strike="noStrike">
              <a:latin typeface="Arial"/>
            </a:endParaRPr>
          </a:p>
        </p:txBody>
      </p:sp>
      <p:sp>
        <p:nvSpPr>
          <p:cNvPr id="86" name="CustomShape 3"/>
          <p:cNvSpPr/>
          <p:nvPr/>
        </p:nvSpPr>
        <p:spPr>
          <a:xfrm>
            <a:off x="8352000" y="4536000"/>
            <a:ext cx="3170520" cy="15814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400" spc="-1" strike="noStrike">
                <a:solidFill>
                  <a:srgbClr val="ffffff"/>
                </a:solidFill>
                <a:latin typeface="Calibri"/>
                <a:ea typeface="Calibri"/>
              </a:rPr>
              <a:t>Andrei Caraman</a:t>
            </a:r>
            <a:br/>
            <a:r>
              <a:rPr b="0" lang="en-US" sz="2400" spc="-1" strike="noStrike">
                <a:solidFill>
                  <a:srgbClr val="ffffff"/>
                </a:solidFill>
                <a:latin typeface="Calibri"/>
                <a:ea typeface="Calibri"/>
              </a:rPr>
              <a:t>Simone Piperno</a:t>
            </a:r>
            <a:br/>
            <a:r>
              <a:rPr b="0" lang="en-US" sz="2400" spc="-1" strike="noStrike">
                <a:solidFill>
                  <a:srgbClr val="ffffff"/>
                </a:solidFill>
                <a:latin typeface="Calibri"/>
                <a:ea typeface="Calibri"/>
              </a:rPr>
              <a:t>Leonardo Skerl</a:t>
            </a:r>
            <a:endParaRPr b="0" lang="it-IT" sz="2400" spc="-1" strike="noStrike">
              <a:latin typeface="Arial"/>
            </a:endParaRPr>
          </a:p>
          <a:p>
            <a:pPr>
              <a:lnSpc>
                <a:spcPct val="90000"/>
              </a:lnSpc>
              <a:spcBef>
                <a:spcPts val="1001"/>
              </a:spcBef>
              <a:tabLst>
                <a:tab algn="l" pos="0"/>
              </a:tabLst>
            </a:pPr>
            <a:r>
              <a:rPr b="0" lang="en-US" sz="2400" spc="-1" strike="noStrike">
                <a:solidFill>
                  <a:srgbClr val="ffffff"/>
                </a:solidFill>
                <a:latin typeface="Calibri"/>
                <a:ea typeface="Calibri"/>
              </a:rPr>
              <a:t>Gianmarco Ursini</a:t>
            </a:r>
            <a:endParaRPr b="0" lang="it-IT"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838080" y="3430800"/>
            <a:ext cx="10514520" cy="15814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800" spc="-1" strike="noStrike">
                <a:solidFill>
                  <a:srgbClr val="ffffff"/>
                </a:solidFill>
                <a:latin typeface="Calibri"/>
                <a:ea typeface="Calibri"/>
              </a:rPr>
              <a:t>In numerical analysis, the </a:t>
            </a:r>
            <a:r>
              <a:rPr b="1" lang="en-US" sz="2800" spc="-1" strike="noStrike">
                <a:solidFill>
                  <a:srgbClr val="ffffff"/>
                </a:solidFill>
                <a:latin typeface="Calibri"/>
                <a:ea typeface="Calibri"/>
              </a:rPr>
              <a:t>Runge–Kutta methods</a:t>
            </a:r>
            <a:r>
              <a:rPr b="0" lang="en-US" sz="2800" spc="-1" strike="noStrike">
                <a:solidFill>
                  <a:srgbClr val="ffffff"/>
                </a:solidFill>
                <a:latin typeface="Calibri"/>
                <a:ea typeface="Calibri"/>
              </a:rPr>
              <a:t> are a family of implicit and explicit iterative methods  used in temporal discretization for the approximate solutions of ODEs (ordinary differential equations).</a:t>
            </a:r>
            <a:endParaRPr b="0" lang="it-IT" sz="2800" spc="-1" strike="noStrike">
              <a:latin typeface="Arial"/>
            </a:endParaRPr>
          </a:p>
        </p:txBody>
      </p:sp>
      <p:sp>
        <p:nvSpPr>
          <p:cNvPr id="88" name="CustomShape 2"/>
          <p:cNvSpPr/>
          <p:nvPr/>
        </p:nvSpPr>
        <p:spPr>
          <a:xfrm>
            <a:off x="1080000" y="1224000"/>
            <a:ext cx="9791640" cy="1538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Runge Kutta Integrators</a:t>
            </a:r>
            <a:endParaRPr b="0" lang="it-IT" sz="5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3430080" y="260640"/>
            <a:ext cx="5209200" cy="818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4400" spc="-1" strike="noStrike">
                <a:solidFill>
                  <a:srgbClr val="ffffff"/>
                </a:solidFill>
                <a:latin typeface="Calibri"/>
                <a:ea typeface="DejaVu Sans"/>
              </a:rPr>
              <a:t>Beales Function</a:t>
            </a:r>
            <a:endParaRPr b="0" lang="it-IT" sz="4400" spc="-1" strike="noStrike">
              <a:latin typeface="Arial"/>
            </a:endParaRPr>
          </a:p>
        </p:txBody>
      </p:sp>
      <p:pic>
        <p:nvPicPr>
          <p:cNvPr id="90" name="Picture 4" descr="Chart, surface chart&#10;&#10;Description automatically generated"/>
          <p:cNvPicPr/>
          <p:nvPr/>
        </p:nvPicPr>
        <p:blipFill>
          <a:blip r:embed="rId1"/>
          <a:stretch/>
        </p:blipFill>
        <p:spPr>
          <a:xfrm>
            <a:off x="864000" y="2341800"/>
            <a:ext cx="4173480" cy="3777480"/>
          </a:xfrm>
          <a:prstGeom prst="rect">
            <a:avLst/>
          </a:prstGeom>
          <a:ln>
            <a:noFill/>
          </a:ln>
        </p:spPr>
      </p:pic>
      <p:pic>
        <p:nvPicPr>
          <p:cNvPr id="91" name="Picture 5" descr="Background pattern&#10;&#10;Description automatically generated"/>
          <p:cNvPicPr/>
          <p:nvPr/>
        </p:nvPicPr>
        <p:blipFill>
          <a:blip r:embed="rId2"/>
          <a:stretch/>
        </p:blipFill>
        <p:spPr>
          <a:xfrm>
            <a:off x="5616000" y="2383920"/>
            <a:ext cx="6174000" cy="3735360"/>
          </a:xfrm>
          <a:prstGeom prst="rect">
            <a:avLst/>
          </a:prstGeom>
          <a:ln>
            <a:noFill/>
          </a:ln>
        </p:spPr>
      </p:pic>
      <p:pic>
        <p:nvPicPr>
          <p:cNvPr id="92" name="" descr=""/>
          <p:cNvPicPr/>
          <p:nvPr/>
        </p:nvPicPr>
        <p:blipFill>
          <a:blip r:embed="rId3"/>
          <a:stretch/>
        </p:blipFill>
        <p:spPr>
          <a:xfrm>
            <a:off x="2736000" y="1224000"/>
            <a:ext cx="6476040" cy="8967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Picture 4" descr="Text, letter&#10;&#10;Description automatically generated"/>
          <p:cNvPicPr/>
          <p:nvPr/>
        </p:nvPicPr>
        <p:blipFill>
          <a:blip r:embed="rId1"/>
          <a:stretch/>
        </p:blipFill>
        <p:spPr>
          <a:xfrm>
            <a:off x="433080" y="3922920"/>
            <a:ext cx="5242680" cy="1955160"/>
          </a:xfrm>
          <a:prstGeom prst="rect">
            <a:avLst/>
          </a:prstGeom>
          <a:ln>
            <a:noFill/>
          </a:ln>
        </p:spPr>
      </p:pic>
      <p:sp>
        <p:nvSpPr>
          <p:cNvPr id="94" name="CustomShape 1"/>
          <p:cNvSpPr/>
          <p:nvPr/>
        </p:nvSpPr>
        <p:spPr>
          <a:xfrm>
            <a:off x="6697080" y="3129480"/>
            <a:ext cx="4221360" cy="53316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4</a:t>
            </a:r>
            <a:endParaRPr b="0" lang="it-IT" sz="2800" spc="-1" strike="noStrike">
              <a:latin typeface="Arial"/>
            </a:endParaRPr>
          </a:p>
        </p:txBody>
      </p:sp>
      <p:pic>
        <p:nvPicPr>
          <p:cNvPr id="95" name="Picture 9" descr="Text&#10;&#10;Description automatically generated"/>
          <p:cNvPicPr/>
          <p:nvPr/>
        </p:nvPicPr>
        <p:blipFill>
          <a:blip r:embed="rId2"/>
          <a:stretch/>
        </p:blipFill>
        <p:spPr>
          <a:xfrm>
            <a:off x="6697080" y="3922200"/>
            <a:ext cx="4502880" cy="1965600"/>
          </a:xfrm>
          <a:prstGeom prst="rect">
            <a:avLst/>
          </a:prstGeom>
          <a:ln>
            <a:noFill/>
          </a:ln>
        </p:spPr>
      </p:pic>
      <p:pic>
        <p:nvPicPr>
          <p:cNvPr id="96" name="Picture 10" descr=""/>
          <p:cNvPicPr/>
          <p:nvPr/>
        </p:nvPicPr>
        <p:blipFill>
          <a:blip r:embed="rId3"/>
          <a:stretch/>
        </p:blipFill>
        <p:spPr>
          <a:xfrm>
            <a:off x="4991400" y="5520960"/>
            <a:ext cx="684720" cy="353880"/>
          </a:xfrm>
          <a:prstGeom prst="rect">
            <a:avLst/>
          </a:prstGeom>
          <a:ln>
            <a:noFill/>
          </a:ln>
        </p:spPr>
      </p:pic>
      <p:pic>
        <p:nvPicPr>
          <p:cNvPr id="97" name="Picture 8" descr=""/>
          <p:cNvPicPr/>
          <p:nvPr/>
        </p:nvPicPr>
        <p:blipFill>
          <a:blip r:embed="rId4"/>
          <a:stretch/>
        </p:blipFill>
        <p:spPr>
          <a:xfrm>
            <a:off x="10562400" y="5550480"/>
            <a:ext cx="636840" cy="303480"/>
          </a:xfrm>
          <a:prstGeom prst="rect">
            <a:avLst/>
          </a:prstGeom>
          <a:ln>
            <a:noFill/>
          </a:ln>
        </p:spPr>
      </p:pic>
      <p:sp>
        <p:nvSpPr>
          <p:cNvPr id="98" name="CustomShape 2"/>
          <p:cNvSpPr/>
          <p:nvPr/>
        </p:nvSpPr>
        <p:spPr>
          <a:xfrm>
            <a:off x="6697080" y="866520"/>
            <a:ext cx="4221360" cy="53316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NAG</a:t>
            </a:r>
            <a:endParaRPr b="0" lang="it-IT" sz="2800" spc="-1" strike="noStrike">
              <a:latin typeface="Arial"/>
            </a:endParaRPr>
          </a:p>
        </p:txBody>
      </p:sp>
      <p:sp>
        <p:nvSpPr>
          <p:cNvPr id="99" name="CustomShape 3"/>
          <p:cNvSpPr/>
          <p:nvPr/>
        </p:nvSpPr>
        <p:spPr>
          <a:xfrm>
            <a:off x="1920600" y="1675080"/>
            <a:ext cx="4221360" cy="533160"/>
          </a:xfrm>
          <a:prstGeom prst="rect">
            <a:avLst/>
          </a:prstGeom>
          <a:noFill/>
          <a:ln>
            <a:noFill/>
          </a:ln>
        </p:spPr>
        <p:style>
          <a:lnRef idx="0"/>
          <a:fillRef idx="0"/>
          <a:effectRef idx="0"/>
          <a:fontRef idx="minor"/>
        </p:style>
      </p:sp>
      <p:sp>
        <p:nvSpPr>
          <p:cNvPr id="100" name="CustomShape 4"/>
          <p:cNvSpPr/>
          <p:nvPr/>
        </p:nvSpPr>
        <p:spPr>
          <a:xfrm>
            <a:off x="828720" y="866520"/>
            <a:ext cx="4221360" cy="53316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Vanilla descent</a:t>
            </a:r>
            <a:endParaRPr b="0" lang="it-IT" sz="2800" spc="-1" strike="noStrike">
              <a:latin typeface="Arial"/>
            </a:endParaRPr>
          </a:p>
        </p:txBody>
      </p:sp>
      <p:pic>
        <p:nvPicPr>
          <p:cNvPr id="101" name="Picture 19" descr=""/>
          <p:cNvPicPr/>
          <p:nvPr/>
        </p:nvPicPr>
        <p:blipFill>
          <a:blip r:embed="rId5"/>
          <a:stretch/>
        </p:blipFill>
        <p:spPr>
          <a:xfrm>
            <a:off x="1560240" y="1845000"/>
            <a:ext cx="2742120" cy="351360"/>
          </a:xfrm>
          <a:prstGeom prst="rect">
            <a:avLst/>
          </a:prstGeom>
          <a:ln>
            <a:noFill/>
          </a:ln>
        </p:spPr>
      </p:pic>
      <p:pic>
        <p:nvPicPr>
          <p:cNvPr id="102" name="Picture 20" descr="A picture containing logo&#10;&#10;Description automatically generated"/>
          <p:cNvPicPr/>
          <p:nvPr/>
        </p:nvPicPr>
        <p:blipFill>
          <a:blip r:embed="rId6"/>
          <a:stretch/>
        </p:blipFill>
        <p:spPr>
          <a:xfrm>
            <a:off x="3616920" y="1899000"/>
            <a:ext cx="677880" cy="248040"/>
          </a:xfrm>
          <a:prstGeom prst="rect">
            <a:avLst/>
          </a:prstGeom>
          <a:ln>
            <a:noFill/>
          </a:ln>
        </p:spPr>
      </p:pic>
      <p:pic>
        <p:nvPicPr>
          <p:cNvPr id="103" name="Picture 21" descr="Text, letter&#10;&#10;Description automatically generated"/>
          <p:cNvPicPr/>
          <p:nvPr/>
        </p:nvPicPr>
        <p:blipFill>
          <a:blip r:embed="rId7"/>
          <a:stretch/>
        </p:blipFill>
        <p:spPr>
          <a:xfrm>
            <a:off x="6336720" y="1570320"/>
            <a:ext cx="5348880" cy="1068120"/>
          </a:xfrm>
          <a:prstGeom prst="rect">
            <a:avLst/>
          </a:prstGeom>
          <a:ln>
            <a:noFill/>
          </a:ln>
        </p:spPr>
      </p:pic>
      <p:pic>
        <p:nvPicPr>
          <p:cNvPr id="104" name="Picture 17" descr="A picture containing text, clipart&#10;&#10;Description automatically generated"/>
          <p:cNvPicPr/>
          <p:nvPr/>
        </p:nvPicPr>
        <p:blipFill>
          <a:blip r:embed="rId8"/>
          <a:stretch/>
        </p:blipFill>
        <p:spPr>
          <a:xfrm>
            <a:off x="10999080" y="2277720"/>
            <a:ext cx="684720" cy="353880"/>
          </a:xfrm>
          <a:prstGeom prst="rect">
            <a:avLst/>
          </a:prstGeom>
          <a:ln>
            <a:noFill/>
          </a:ln>
        </p:spPr>
      </p:pic>
      <p:sp>
        <p:nvSpPr>
          <p:cNvPr id="105" name="CustomShape 5"/>
          <p:cNvSpPr/>
          <p:nvPr/>
        </p:nvSpPr>
        <p:spPr>
          <a:xfrm>
            <a:off x="1008000" y="3024000"/>
            <a:ext cx="4221360" cy="53316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1" lang="en-US" sz="2800" spc="-1" strike="noStrike">
                <a:solidFill>
                  <a:srgbClr val="ffffff"/>
                </a:solidFill>
                <a:latin typeface="Calibri Light"/>
                <a:ea typeface="DejaVu Sans"/>
              </a:rPr>
              <a:t>RUNGE-KUTTA 2</a:t>
            </a:r>
            <a:endParaRPr b="0" lang="it-IT" sz="2800" spc="-1" strike="noStrike">
              <a:latin typeface="Arial"/>
            </a:endParaRPr>
          </a:p>
          <a:p>
            <a:pPr algn="ctr">
              <a:lnSpc>
                <a:spcPct val="90000"/>
              </a:lnSpc>
            </a:pPr>
            <a:r>
              <a:rPr b="1" lang="en-US" sz="2800" spc="-1" strike="noStrike">
                <a:solidFill>
                  <a:srgbClr val="ffffff"/>
                </a:solidFill>
                <a:latin typeface="Calibri Light"/>
                <a:ea typeface="DejaVu Sans"/>
              </a:rPr>
              <a:t>Adaptive L.R.</a:t>
            </a:r>
            <a:endParaRPr b="0" lang="it-IT" sz="2800" spc="-1" strike="noStrike">
              <a:latin typeface="Arial"/>
            </a:endParaRPr>
          </a:p>
        </p:txBody>
      </p:sp>
      <p:sp>
        <p:nvSpPr>
          <p:cNvPr id="106" name="CustomShape 6"/>
          <p:cNvSpPr/>
          <p:nvPr/>
        </p:nvSpPr>
        <p:spPr>
          <a:xfrm>
            <a:off x="313920" y="6120000"/>
            <a:ext cx="10917360" cy="5331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204480" y="69480"/>
            <a:ext cx="7067160" cy="912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5400" spc="-1" strike="noStrike">
                <a:solidFill>
                  <a:srgbClr val="ffffff"/>
                </a:solidFill>
                <a:latin typeface="Calibri"/>
                <a:ea typeface="DejaVu Sans"/>
              </a:rPr>
              <a:t>Testing speeds...</a:t>
            </a:r>
            <a:endParaRPr b="0" lang="it-IT" sz="5400" spc="-1" strike="noStrike">
              <a:latin typeface="Arial"/>
            </a:endParaRPr>
          </a:p>
        </p:txBody>
      </p:sp>
      <p:pic>
        <p:nvPicPr>
          <p:cNvPr id="108" name="Picture 8" descr="Background pattern&#10;&#10;Description automatically generated"/>
          <p:cNvPicPr/>
          <p:nvPr/>
        </p:nvPicPr>
        <p:blipFill>
          <a:blip r:embed="rId1"/>
          <a:stretch/>
        </p:blipFill>
        <p:spPr>
          <a:xfrm>
            <a:off x="223920" y="937080"/>
            <a:ext cx="2875680" cy="1799280"/>
          </a:xfrm>
          <a:prstGeom prst="rect">
            <a:avLst/>
          </a:prstGeom>
          <a:ln>
            <a:noFill/>
          </a:ln>
        </p:spPr>
      </p:pic>
      <p:pic>
        <p:nvPicPr>
          <p:cNvPr id="109" name="Picture 9" descr="Background pattern&#10;&#10;Description automatically generated"/>
          <p:cNvPicPr/>
          <p:nvPr/>
        </p:nvPicPr>
        <p:blipFill>
          <a:blip r:embed="rId2"/>
          <a:stretch/>
        </p:blipFill>
        <p:spPr>
          <a:xfrm>
            <a:off x="3102480" y="939240"/>
            <a:ext cx="2877120" cy="1799640"/>
          </a:xfrm>
          <a:prstGeom prst="rect">
            <a:avLst/>
          </a:prstGeom>
          <a:ln>
            <a:noFill/>
          </a:ln>
        </p:spPr>
      </p:pic>
      <p:pic>
        <p:nvPicPr>
          <p:cNvPr id="110" name="Picture 10" descr="Background pattern&#10;&#10;Description automatically generated"/>
          <p:cNvPicPr/>
          <p:nvPr/>
        </p:nvPicPr>
        <p:blipFill>
          <a:blip r:embed="rId3"/>
          <a:stretch/>
        </p:blipFill>
        <p:spPr>
          <a:xfrm>
            <a:off x="227880" y="2716200"/>
            <a:ext cx="2875680" cy="1819440"/>
          </a:xfrm>
          <a:prstGeom prst="rect">
            <a:avLst/>
          </a:prstGeom>
          <a:ln>
            <a:noFill/>
          </a:ln>
        </p:spPr>
      </p:pic>
      <p:sp>
        <p:nvSpPr>
          <p:cNvPr id="111" name="CustomShape 2"/>
          <p:cNvSpPr/>
          <p:nvPr/>
        </p:nvSpPr>
        <p:spPr>
          <a:xfrm>
            <a:off x="7128000" y="504000"/>
            <a:ext cx="557568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ea typeface="DejaVu Sans"/>
              </a:rPr>
              <a:t>Vanilla</a:t>
            </a:r>
            <a:r>
              <a:rPr b="0" lang="en-US" sz="1800" spc="-1" strike="noStrike">
                <a:solidFill>
                  <a:srgbClr val="ffffff"/>
                </a:solidFill>
                <a:latin typeface="Calibri"/>
                <a:ea typeface="DejaVu Sans"/>
              </a:rPr>
              <a:t>, </a:t>
            </a:r>
            <a:r>
              <a:rPr b="1" lang="en-US" sz="1800" spc="-1" strike="noStrike">
                <a:solidFill>
                  <a:srgbClr val="acb20c"/>
                </a:solidFill>
                <a:latin typeface="Calibri"/>
                <a:ea typeface="DejaVu Sans"/>
              </a:rPr>
              <a:t>RK-2 adaptive L.R.</a:t>
            </a:r>
            <a:r>
              <a:rPr b="0" lang="en-US" sz="1800" spc="-1" strike="noStrike">
                <a:solidFill>
                  <a:srgbClr val="ffffff"/>
                </a:solidFill>
                <a:latin typeface="Calibri"/>
                <a:ea typeface="DejaVu Sans"/>
              </a:rPr>
              <a:t>, </a:t>
            </a:r>
            <a:r>
              <a:rPr b="1" lang="en-US" sz="1800" spc="-1" strike="noStrike">
                <a:solidFill>
                  <a:srgbClr val="00a933"/>
                </a:solidFill>
                <a:latin typeface="Calibri"/>
                <a:ea typeface="DejaVu Sans"/>
              </a:rPr>
              <a:t>RK-4</a:t>
            </a:r>
            <a:r>
              <a:rPr b="0" lang="en-US" sz="1800" spc="-1" strike="noStrike">
                <a:solidFill>
                  <a:srgbClr val="ffffff"/>
                </a:solidFill>
                <a:latin typeface="Calibri"/>
                <a:ea typeface="DejaVu Sans"/>
              </a:rPr>
              <a:t>, </a:t>
            </a:r>
            <a:r>
              <a:rPr b="1" lang="en-US" sz="1800" spc="-1" strike="noStrike">
                <a:solidFill>
                  <a:srgbClr val="729fcf"/>
                </a:solidFill>
                <a:latin typeface="Calibri"/>
                <a:ea typeface="DejaVu Sans"/>
              </a:rPr>
              <a:t>NAG</a:t>
            </a:r>
            <a:endParaRPr b="0" lang="it-IT" sz="1800" spc="-1" strike="noStrike">
              <a:latin typeface="Arial"/>
            </a:endParaRPr>
          </a:p>
        </p:txBody>
      </p:sp>
      <p:pic>
        <p:nvPicPr>
          <p:cNvPr id="112" name="Picture 12" descr="Background pattern&#10;&#10;Description automatically generated"/>
          <p:cNvPicPr/>
          <p:nvPr/>
        </p:nvPicPr>
        <p:blipFill>
          <a:blip r:embed="rId4"/>
          <a:stretch/>
        </p:blipFill>
        <p:spPr>
          <a:xfrm>
            <a:off x="3099960" y="2732400"/>
            <a:ext cx="2879640" cy="1798560"/>
          </a:xfrm>
          <a:prstGeom prst="rect">
            <a:avLst/>
          </a:prstGeom>
          <a:ln>
            <a:noFill/>
          </a:ln>
        </p:spPr>
      </p:pic>
      <p:sp>
        <p:nvSpPr>
          <p:cNvPr id="113" name="CustomShape 3"/>
          <p:cNvSpPr/>
          <p:nvPr/>
        </p:nvSpPr>
        <p:spPr>
          <a:xfrm>
            <a:off x="-4680" y="4536000"/>
            <a:ext cx="11812320" cy="2280240"/>
          </a:xfrm>
          <a:prstGeom prst="rect">
            <a:avLst/>
          </a:prstGeom>
          <a:noFill/>
          <a:ln>
            <a:noFill/>
          </a:ln>
        </p:spPr>
        <p:style>
          <a:lnRef idx="0"/>
          <a:fillRef idx="0"/>
          <a:effectRef idx="0"/>
          <a:fontRef idx="minor"/>
        </p:style>
        <p:txBody>
          <a:bodyPr lIns="90000" rIns="90000" tIns="45000" bIns="45000">
            <a:spAutoFit/>
          </a:bodyPr>
          <a:p>
            <a:pPr marL="285840" indent="-284760">
              <a:lnSpc>
                <a:spcPct val="100000"/>
              </a:lnSpc>
              <a:buClr>
                <a:srgbClr val="ffffff"/>
              </a:buClr>
              <a:buFont typeface="Arial"/>
              <a:buChar char="•"/>
            </a:pPr>
            <a:r>
              <a:rPr b="0" lang="en-US" sz="1600" spc="-1" strike="noStrike">
                <a:solidFill>
                  <a:srgbClr val="ffffff"/>
                </a:solidFill>
                <a:latin typeface="Calibri"/>
                <a:ea typeface="DejaVu Sans"/>
              </a:rPr>
              <a:t>We can notice that regardless of the starting point the RK2 adaptive gradient descent method is outperforming the other methods in every scenario, and manages to reach the absolute minimum of the Beales function where every other method fails (pic 4).</a:t>
            </a:r>
            <a:endParaRPr b="0" lang="it-IT" sz="1600" spc="-1" strike="noStrike">
              <a:latin typeface="Arial"/>
            </a:endParaRPr>
          </a:p>
          <a:p>
            <a:pPr>
              <a:lnSpc>
                <a:spcPct val="100000"/>
              </a:lnSpc>
            </a:pPr>
            <a:endParaRPr b="0" lang="it-IT" sz="1600" spc="-1" strike="noStrike">
              <a:latin typeface="Arial"/>
            </a:endParaRPr>
          </a:p>
          <a:p>
            <a:pPr marL="285840" indent="-284760">
              <a:lnSpc>
                <a:spcPct val="100000"/>
              </a:lnSpc>
              <a:buClr>
                <a:srgbClr val="ffffff"/>
              </a:buClr>
              <a:buFont typeface="Arial"/>
              <a:buChar char="•"/>
            </a:pPr>
            <a:r>
              <a:rPr b="0" lang="en-US" sz="1600" spc="-1" strike="noStrike">
                <a:solidFill>
                  <a:srgbClr val="ffffff"/>
                </a:solidFill>
                <a:latin typeface="Calibri"/>
                <a:ea typeface="DejaVu Sans"/>
              </a:rPr>
              <a:t>In pic 1 and 3 we can notice the special feature of the RK4 based method, which accelerates along 'plane areas', i</a:t>
            </a:r>
            <a:r>
              <a:rPr b="0" lang="en-US" sz="1600" spc="-1" strike="noStrike">
                <a:solidFill>
                  <a:srgbClr val="ffffff"/>
                </a:solidFill>
                <a:latin typeface="Calibri"/>
                <a:ea typeface="Calibri"/>
              </a:rPr>
              <a:t>n particular, if the objective is locally flat around a minimum, by using only gradient information we can obtain a convergence rate of 1/N^p, where p quantifies the degree of local flatness.</a:t>
            </a:r>
            <a:endParaRPr b="0" lang="it-IT" sz="1600" spc="-1" strike="noStrike">
              <a:latin typeface="Arial"/>
            </a:endParaRPr>
          </a:p>
          <a:p>
            <a:pPr>
              <a:lnSpc>
                <a:spcPct val="100000"/>
              </a:lnSpc>
            </a:pPr>
            <a:endParaRPr b="0" lang="it-IT" sz="1600" spc="-1" strike="noStrike">
              <a:latin typeface="Arial"/>
            </a:endParaRPr>
          </a:p>
          <a:p>
            <a:pPr marL="285840" indent="-284760">
              <a:lnSpc>
                <a:spcPct val="100000"/>
              </a:lnSpc>
              <a:buClr>
                <a:srgbClr val="ffffff"/>
              </a:buClr>
              <a:buFont typeface="Arial"/>
              <a:buChar char="•"/>
            </a:pPr>
            <a:r>
              <a:rPr b="0" lang="en-US" sz="1600" spc="-1" strike="noStrike">
                <a:solidFill>
                  <a:srgbClr val="ffffff"/>
                </a:solidFill>
                <a:latin typeface="Calibri"/>
                <a:ea typeface="Calibri"/>
              </a:rPr>
              <a:t>NAG seems to perform generally better than vanilla descent.</a:t>
            </a:r>
            <a:endParaRPr b="0" lang="it-IT" sz="1600" spc="-1" strike="noStrike">
              <a:latin typeface="Arial"/>
            </a:endParaRPr>
          </a:p>
        </p:txBody>
      </p:sp>
      <p:sp>
        <p:nvSpPr>
          <p:cNvPr id="114" name="CustomShape 4"/>
          <p:cNvSpPr/>
          <p:nvPr/>
        </p:nvSpPr>
        <p:spPr>
          <a:xfrm>
            <a:off x="6046920" y="868680"/>
            <a:ext cx="5976720" cy="3615120"/>
          </a:xfrm>
          <a:prstGeom prst="rect">
            <a:avLst/>
          </a:prstGeom>
          <a:solidFill>
            <a:srgbClr val="729fcf"/>
          </a:solidFill>
          <a:ln>
            <a:solidFill>
              <a:srgbClr val="3465a4"/>
            </a:solidFill>
          </a:ln>
        </p:spPr>
        <p:style>
          <a:lnRef idx="0"/>
          <a:fillRef idx="0"/>
          <a:effectRef idx="0"/>
          <a:fontRef idx="minor"/>
        </p:style>
      </p:sp>
      <p:pic>
        <p:nvPicPr>
          <p:cNvPr id="115" name="" descr=""/>
          <p:cNvPicPr/>
          <p:nvPr/>
        </p:nvPicPr>
        <p:blipFill>
          <a:blip r:embed="rId5"/>
          <a:stretch/>
        </p:blipFill>
        <p:spPr>
          <a:xfrm>
            <a:off x="5904000" y="920520"/>
            <a:ext cx="5936760" cy="36151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432000" y="144000"/>
            <a:ext cx="12286080" cy="7927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4000" spc="-1" strike="noStrike">
                <a:solidFill>
                  <a:srgbClr val="ffffff"/>
                </a:solidFill>
                <a:latin typeface="Calibri"/>
                <a:ea typeface="DejaVu Sans"/>
              </a:rPr>
              <a:t>A real application: the Titanic dataset</a:t>
            </a:r>
            <a:endParaRPr b="0" lang="it-IT" sz="4000" spc="-1" strike="noStrike">
              <a:latin typeface="Arial"/>
            </a:endParaRPr>
          </a:p>
        </p:txBody>
      </p:sp>
      <p:sp>
        <p:nvSpPr>
          <p:cNvPr id="117" name="CustomShape 2"/>
          <p:cNvSpPr/>
          <p:nvPr/>
        </p:nvSpPr>
        <p:spPr>
          <a:xfrm>
            <a:off x="7056000" y="1164600"/>
            <a:ext cx="5135400" cy="5027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it-IT" sz="1800" spc="-1" strike="noStrike">
                <a:solidFill>
                  <a:srgbClr val="ffffff"/>
                </a:solidFill>
                <a:latin typeface="Calibri"/>
                <a:ea typeface="DejaVu Sans"/>
              </a:rPr>
              <a:t>We have trained each method over a subset of the entire dataset and, after that, we have used another subset to test our methods results. We have converted qualitative feature's classes in "Sex" and "Embarked" features with discrete numeric classes.</a:t>
            </a:r>
            <a:endParaRPr b="0" lang="it-IT" sz="1800" spc="-1" strike="noStrike">
              <a:latin typeface="Arial"/>
            </a:endParaRPr>
          </a:p>
          <a:p>
            <a:pPr>
              <a:lnSpc>
                <a:spcPct val="100000"/>
              </a:lnSpc>
            </a:pPr>
            <a:r>
              <a:rPr b="0" lang="it-IT" sz="1800" spc="-1" strike="noStrike">
                <a:solidFill>
                  <a:srgbClr val="ffffff"/>
                </a:solidFill>
                <a:latin typeface="Calibri"/>
                <a:ea typeface="DejaVu Sans"/>
              </a:rPr>
              <a:t>Then we compared our results with the real values given by "kaggle" in "gender_submission.csv". We have also recorded the computational time for the machine for each algorithm. We obtained that:</a:t>
            </a:r>
            <a:endParaRPr b="0" lang="it-IT" sz="1800" spc="-1" strike="noStrike">
              <a:latin typeface="Arial"/>
            </a:endParaRPr>
          </a:p>
          <a:p>
            <a:pPr>
              <a:lnSpc>
                <a:spcPct val="100000"/>
              </a:lnSpc>
            </a:pPr>
            <a:endParaRPr b="0" lang="it-IT" sz="1800" spc="-1" strike="noStrike">
              <a:latin typeface="Arial"/>
            </a:endParaRPr>
          </a:p>
          <a:p>
            <a:pPr>
              <a:lnSpc>
                <a:spcPct val="100000"/>
              </a:lnSpc>
            </a:pPr>
            <a:r>
              <a:rPr b="0" lang="it-IT" sz="1800" spc="-1" strike="noStrike">
                <a:solidFill>
                  <a:srgbClr val="ffffff"/>
                </a:solidFill>
                <a:latin typeface="Calibri"/>
                <a:ea typeface="DejaVu Sans"/>
              </a:rPr>
              <a:t>- </a:t>
            </a:r>
            <a:r>
              <a:rPr b="1" lang="it-IT" sz="1800" spc="-1" strike="noStrike">
                <a:solidFill>
                  <a:srgbClr val="ff0000"/>
                </a:solidFill>
                <a:latin typeface="Calibri"/>
                <a:ea typeface="DejaVu Sans"/>
              </a:rPr>
              <a:t>Vanilla descent</a:t>
            </a:r>
            <a:r>
              <a:rPr b="0" lang="it-IT" sz="1800" spc="-1" strike="noStrike">
                <a:solidFill>
                  <a:srgbClr val="ffffff"/>
                </a:solidFill>
                <a:latin typeface="Calibri"/>
                <a:ea typeface="DejaVu Sans"/>
              </a:rPr>
              <a:t>  </a:t>
            </a:r>
            <a:r>
              <a:rPr b="0" lang="it-IT" sz="1800" spc="-1" strike="noStrike">
                <a:solidFill>
                  <a:srgbClr val="ffffff"/>
                </a:solidFill>
                <a:latin typeface="Calibri"/>
                <a:ea typeface="Calibri"/>
              </a:rPr>
              <a:t>accuracy = 0.77  </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acb20c"/>
                </a:solidFill>
                <a:latin typeface="Calibri"/>
                <a:ea typeface="Calibri"/>
              </a:rPr>
              <a:t>RK-2 Adaptive L.R.</a:t>
            </a:r>
            <a:r>
              <a:rPr b="0" lang="it-IT" sz="1800" spc="-1" strike="noStrike">
                <a:solidFill>
                  <a:srgbClr val="ffffff"/>
                </a:solidFill>
                <a:latin typeface="Calibri"/>
                <a:ea typeface="Calibri"/>
              </a:rPr>
              <a:t> accuracy = 0.76</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729fcf"/>
                </a:solidFill>
                <a:latin typeface="Calibri"/>
                <a:ea typeface="Calibri"/>
              </a:rPr>
              <a:t>NAG accuracy</a:t>
            </a:r>
            <a:r>
              <a:rPr b="0" lang="it-IT" sz="1800" spc="-1" strike="noStrike">
                <a:solidFill>
                  <a:srgbClr val="ffffff"/>
                </a:solidFill>
                <a:latin typeface="Calibri"/>
                <a:ea typeface="Calibri"/>
              </a:rPr>
              <a:t> = 0.761</a:t>
            </a:r>
            <a:endParaRPr b="0" lang="it-IT" sz="1800" spc="-1" strike="noStrike">
              <a:latin typeface="Arial"/>
            </a:endParaRPr>
          </a:p>
          <a:p>
            <a:pPr>
              <a:lnSpc>
                <a:spcPct val="100000"/>
              </a:lnSpc>
            </a:pPr>
            <a:r>
              <a:rPr b="0" lang="it-IT" sz="1800" spc="-1" strike="noStrike">
                <a:solidFill>
                  <a:srgbClr val="ffffff"/>
                </a:solidFill>
                <a:latin typeface="Calibri"/>
                <a:ea typeface="Calibri"/>
              </a:rPr>
              <a:t>- </a:t>
            </a:r>
            <a:r>
              <a:rPr b="1" lang="it-IT" sz="1800" spc="-1" strike="noStrike">
                <a:solidFill>
                  <a:srgbClr val="00a933"/>
                </a:solidFill>
                <a:latin typeface="Calibri"/>
                <a:ea typeface="Calibri"/>
              </a:rPr>
              <a:t>RK-4 accuracy</a:t>
            </a:r>
            <a:r>
              <a:rPr b="0" lang="it-IT" sz="1800" spc="-1" strike="noStrike">
                <a:solidFill>
                  <a:srgbClr val="ffffff"/>
                </a:solidFill>
                <a:latin typeface="Calibri"/>
                <a:ea typeface="Calibri"/>
              </a:rPr>
              <a:t> = 0.763</a:t>
            </a:r>
            <a:endParaRPr b="0" lang="it-IT" sz="1800" spc="-1" strike="noStrike">
              <a:latin typeface="Arial"/>
            </a:endParaRPr>
          </a:p>
        </p:txBody>
      </p:sp>
      <p:sp>
        <p:nvSpPr>
          <p:cNvPr id="118" name="CustomShape 3"/>
          <p:cNvSpPr/>
          <p:nvPr/>
        </p:nvSpPr>
        <p:spPr>
          <a:xfrm>
            <a:off x="360000" y="1152000"/>
            <a:ext cx="6479280" cy="5399280"/>
          </a:xfrm>
          <a:prstGeom prst="rect">
            <a:avLst/>
          </a:prstGeom>
          <a:solidFill>
            <a:srgbClr val="729fcf"/>
          </a:solidFill>
          <a:ln>
            <a:solidFill>
              <a:srgbClr val="3465a4"/>
            </a:solidFill>
          </a:ln>
        </p:spPr>
        <p:style>
          <a:lnRef idx="0"/>
          <a:fillRef idx="0"/>
          <a:effectRef idx="0"/>
          <a:fontRef idx="minor"/>
        </p:style>
      </p:sp>
      <p:pic>
        <p:nvPicPr>
          <p:cNvPr id="119" name="" descr=""/>
          <p:cNvPicPr/>
          <p:nvPr/>
        </p:nvPicPr>
        <p:blipFill>
          <a:blip r:embed="rId1"/>
          <a:stretch/>
        </p:blipFill>
        <p:spPr>
          <a:xfrm>
            <a:off x="360000" y="1224000"/>
            <a:ext cx="6398280" cy="51112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13920" y="504000"/>
            <a:ext cx="4654080" cy="7927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US" sz="5400" spc="-1" strike="noStrike">
                <a:solidFill>
                  <a:srgbClr val="ffffff"/>
                </a:solidFill>
                <a:latin typeface="Calibri"/>
                <a:ea typeface="DejaVu Sans"/>
              </a:rPr>
              <a:t>Reference</a:t>
            </a:r>
            <a:r>
              <a:rPr b="1" lang="en-US" sz="5400" spc="-1" strike="noStrike">
                <a:solidFill>
                  <a:srgbClr val="ffffff"/>
                </a:solidFill>
                <a:latin typeface="Calibri"/>
                <a:ea typeface="DejaVu Sans"/>
              </a:rPr>
              <a:t>s</a:t>
            </a:r>
            <a:endParaRPr b="0" lang="it-IT" sz="5400" spc="-1" strike="noStrike">
              <a:latin typeface="Arial"/>
            </a:endParaRPr>
          </a:p>
        </p:txBody>
      </p:sp>
      <p:sp>
        <p:nvSpPr>
          <p:cNvPr id="121" name="CustomShape 2"/>
          <p:cNvSpPr/>
          <p:nvPr/>
        </p:nvSpPr>
        <p:spPr>
          <a:xfrm>
            <a:off x="504000" y="1440000"/>
            <a:ext cx="9864000" cy="3382200"/>
          </a:xfrm>
          <a:prstGeom prst="rect">
            <a:avLst/>
          </a:prstGeom>
          <a:noFill/>
          <a:ln>
            <a:noFill/>
          </a:ln>
        </p:spPr>
        <p:style>
          <a:lnRef idx="0"/>
          <a:fillRef idx="0"/>
          <a:effectRef idx="0"/>
          <a:fontRef idx="minor"/>
        </p:style>
      </p:sp>
      <p:sp>
        <p:nvSpPr>
          <p:cNvPr id="122" name="TextShape 3"/>
          <p:cNvSpPr txBox="1"/>
          <p:nvPr/>
        </p:nvSpPr>
        <p:spPr>
          <a:xfrm>
            <a:off x="288000" y="1656000"/>
            <a:ext cx="11376000" cy="3096000"/>
          </a:xfrm>
          <a:prstGeom prst="rect">
            <a:avLst/>
          </a:prstGeom>
          <a:noFill/>
          <a:ln>
            <a:noFill/>
          </a:ln>
        </p:spPr>
        <p:txBody>
          <a:bodyPr lIns="90000" rIns="90000" tIns="45000" bIns="45000">
            <a:noAutofit/>
          </a:bodyPr>
          <a:p>
            <a:r>
              <a:rPr b="1" lang="it-IT" sz="2200" spc="-1" strike="noStrike">
                <a:latin typeface="Arial"/>
              </a:rPr>
              <a:t>Stochastic Runge-Kutta </a:t>
            </a:r>
            <a:r>
              <a:rPr b="1" lang="it-IT" sz="2200" spc="-1" strike="noStrike">
                <a:latin typeface="Arial"/>
              </a:rPr>
              <a:t>methods and adaptive SGD-</a:t>
            </a:r>
            <a:r>
              <a:rPr b="1" lang="it-IT" sz="2200" spc="-1" strike="noStrike">
                <a:latin typeface="Arial"/>
              </a:rPr>
              <a:t>G2 stochastic gradient </a:t>
            </a:r>
            <a:r>
              <a:rPr b="1" lang="it-IT" sz="2200" spc="-1" strike="noStrike">
                <a:latin typeface="Arial"/>
              </a:rPr>
              <a:t>descent</a:t>
            </a:r>
            <a:endParaRPr b="1" lang="it-IT" sz="2200" spc="-1" strike="noStrike">
              <a:latin typeface="Arial"/>
            </a:endParaRPr>
          </a:p>
          <a:p>
            <a:r>
              <a:rPr b="0" lang="it-IT" sz="1800" spc="-1" strike="noStrike">
                <a:latin typeface="Arial"/>
              </a:rPr>
              <a:t>Imen Ayadi, Gabriel Turinici</a:t>
            </a:r>
            <a:endParaRPr b="1" lang="it-IT" sz="1800" spc="-1" strike="noStrike">
              <a:latin typeface="Arial"/>
            </a:endParaRPr>
          </a:p>
          <a:p>
            <a:r>
              <a:rPr b="0" lang="it-IT" sz="1800" spc="-1" strike="noStrike">
                <a:latin typeface="Arial"/>
                <a:hlinkClick r:id="rId1"/>
              </a:rPr>
              <a:t>https://hal.archives-ouvertes.fr/hal-02483988/file/turinici_ayadi2020-rk-adaptive-sgd.pdf</a:t>
            </a:r>
            <a:endParaRPr b="1" lang="it-IT" sz="1800" spc="-1" strike="noStrike">
              <a:latin typeface="Arial"/>
            </a:endParaRPr>
          </a:p>
          <a:p>
            <a:endParaRPr b="1" lang="it-IT" sz="1800" spc="-1" strike="noStrike">
              <a:latin typeface="Arial"/>
            </a:endParaRPr>
          </a:p>
          <a:p>
            <a:r>
              <a:rPr b="1" lang="it-IT" sz="2200" spc="-1" strike="noStrike">
                <a:latin typeface="Arial"/>
              </a:rPr>
              <a:t>Direct Runge-Kutta </a:t>
            </a:r>
            <a:r>
              <a:rPr b="1" lang="it-IT" sz="2200" spc="-1" strike="noStrike">
                <a:latin typeface="Arial"/>
              </a:rPr>
              <a:t>Discretization Achieves </a:t>
            </a:r>
            <a:r>
              <a:rPr b="1" lang="it-IT" sz="2200" spc="-1" strike="noStrike">
                <a:latin typeface="Arial"/>
              </a:rPr>
              <a:t>Acceleration</a:t>
            </a:r>
            <a:endParaRPr b="1" lang="it-IT" sz="2200" spc="-1" strike="noStrike">
              <a:latin typeface="Arial"/>
            </a:endParaRPr>
          </a:p>
          <a:p>
            <a:r>
              <a:rPr b="0" lang="it-IT" sz="1800" spc="-1" strike="noStrike">
                <a:latin typeface="Arial"/>
              </a:rPr>
              <a:t>Jingzhao Zhang, Aryan Mokhtari, Suvrit </a:t>
            </a:r>
            <a:r>
              <a:rPr b="0" lang="it-IT" sz="1800" spc="-1" strike="noStrike">
                <a:latin typeface="Arial"/>
              </a:rPr>
              <a:t>Sra, Ali Jadbabaie</a:t>
            </a:r>
            <a:endParaRPr b="1" lang="it-IT" sz="1800" spc="-1" strike="noStrike">
              <a:latin typeface="Arial"/>
            </a:endParaRPr>
          </a:p>
          <a:p>
            <a:r>
              <a:rPr b="0" lang="it-IT" sz="1800" spc="-1" strike="noStrike">
                <a:latin typeface="Arial"/>
                <a:hlinkClick r:id="rId2"/>
              </a:rPr>
              <a:t>https://arxiv.org/abs/1805.00521</a:t>
            </a:r>
            <a:endParaRPr b="1" lang="it-IT" sz="1800" spc="-1" strike="noStrike">
              <a:latin typeface="Arial"/>
            </a:endParaRPr>
          </a:p>
          <a:p>
            <a:endParaRPr b="1" lang="it-IT" sz="1800" spc="-1" strike="noStrike">
              <a:latin typeface="Arial"/>
            </a:endParaRPr>
          </a:p>
          <a:p>
            <a:endParaRPr b="1" lang="it-IT"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Celestial</Template>
  <TotalTime>13</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2021-12-15T13:58:54Z</dcterms:created>
  <dc:creator/>
  <dc:description/>
  <dc:language>it-IT</dc:language>
  <cp:lastModifiedBy/>
  <dcterms:modified xsi:type="dcterms:W3CDTF">2021-12-15T23:40:25Z</dcterms:modified>
  <cp:revision>22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Notes">
    <vt:i4>1</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6</vt:i4>
  </property>
</Properties>
</file>